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7" r:id="rId6"/>
    <p:sldId id="263" r:id="rId7"/>
    <p:sldId id="264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7:43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7:43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7:44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7:54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7:5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  <inkml:trace contextRef="#ctx0" brushRef="#br0" timeOffset="1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8:5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9:00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24575,'-20'0'0,"-6"0"-8191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9:0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24575,'-6'0'0,"4"0"0,80 20 0,26 5-8191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9T15:09:0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0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3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6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2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406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83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0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989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20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01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53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6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89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44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69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6DCD896-4C23-4C5B-B187-D89747FB8584}" type="datetimeFigureOut">
              <a:rPr lang="pl-PL" smtClean="0"/>
              <a:t>2021-11-17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07900-1EDC-40F3-A879-D618C8E95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911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image" Target="../media/image11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17/06/relationships/model3d" Target="../media/model3d3.glb"/><Relationship Id="rId4" Type="http://schemas.openxmlformats.org/officeDocument/2006/relationships/image" Target="../media/image24.png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7.xml"/><Relationship Id="rId3" Type="http://schemas.openxmlformats.org/officeDocument/2006/relationships/hyperlink" Target="https://pl.wikipedia.org/wiki/Franciszek_D%C4%85browski" TargetMode="External"/><Relationship Id="rId7" Type="http://schemas.openxmlformats.org/officeDocument/2006/relationships/image" Target="../media/image240.png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2" Type="http://schemas.openxmlformats.org/officeDocument/2006/relationships/hyperlink" Target="https://muzeummw.pl/zmarl-komandor-franciszek-dabrowski-bohater-westerplatte/" TargetMode="Externa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customXml" Target="../ink/ink5.xml"/><Relationship Id="rId5" Type="http://schemas.openxmlformats.org/officeDocument/2006/relationships/image" Target="../media/image28.gif"/><Relationship Id="rId15" Type="http://schemas.openxmlformats.org/officeDocument/2006/relationships/customXml" Target="../ink/ink8.xml"/><Relationship Id="rId10" Type="http://schemas.openxmlformats.org/officeDocument/2006/relationships/customXml" Target="../ink/ink4.xml"/><Relationship Id="rId4" Type="http://schemas.openxmlformats.org/officeDocument/2006/relationships/hyperlink" Target="https://ww2gravestone.com/people/dabrowski-franciszek/" TargetMode="External"/><Relationship Id="rId9" Type="http://schemas.openxmlformats.org/officeDocument/2006/relationships/customXml" Target="../ink/ink3.xml"/><Relationship Id="rId14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E2E968-9A8D-40DB-BC2D-B4EBD52A5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7214"/>
            <a:ext cx="9144000" cy="1071562"/>
          </a:xfrm>
        </p:spPr>
        <p:txBody>
          <a:bodyPr>
            <a:normAutofit fontScale="90000"/>
          </a:bodyPr>
          <a:lstStyle/>
          <a:p>
            <a:r>
              <a:rPr lang="pl-PL" sz="7200" b="1" dirty="0">
                <a:solidFill>
                  <a:schemeClr val="accent1">
                    <a:lumMod val="50000"/>
                  </a:schemeClr>
                </a:solidFill>
              </a:rPr>
              <a:t>Franciszek Dąbrowski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D819AA0-F696-4B96-9C38-CEB20A806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312" y="1628776"/>
            <a:ext cx="9496426" cy="86142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Przygotował Franciszek </a:t>
            </a:r>
            <a:r>
              <a:rPr lang="pl-PL" sz="2800" b="1" dirty="0" err="1">
                <a:solidFill>
                  <a:schemeClr val="accent1">
                    <a:lumMod val="50000"/>
                  </a:schemeClr>
                </a:solidFill>
              </a:rPr>
              <a:t>jabłoński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Franciszek Dąbrowski – Wikipedia, wolna encyklopedia">
            <a:extLst>
              <a:ext uri="{FF2B5EF4-FFF2-40B4-BE49-F238E27FC236}">
                <a16:creationId xmlns:a16="http://schemas.microsoft.com/office/drawing/2014/main" id="{0C0B5A97-0736-437B-8B99-1FEF48F9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1" y="2285244"/>
            <a:ext cx="3428999" cy="45727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DF5FA8-0395-449D-B67C-8EA7E489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876" y="452718"/>
            <a:ext cx="117988" cy="140053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95C3BA-CE45-456B-AA01-68CB394B2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452718"/>
            <a:ext cx="7229528" cy="6257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u="sng" dirty="0">
                <a:solidFill>
                  <a:schemeClr val="accent1">
                    <a:lumMod val="50000"/>
                  </a:schemeClr>
                </a:solidFill>
              </a:rPr>
              <a:t>Franciszek Dąbrowski  </a:t>
            </a: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(1904 - 1962 ) był komandorem porucznikiem w Marynarce Wojennej. W wojsku służył przez 27 lat. W 1923 został przydzielony do 3 pułku Strzelców Podhalańskich.</a:t>
            </a:r>
            <a:r>
              <a:rPr lang="pl-PL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l-PL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obozach jenieckich </a:t>
            </a:r>
            <a:r>
              <a:rPr lang="pl-PL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Stablack</a:t>
            </a: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pl-PL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(obecnie </a:t>
            </a:r>
            <a:r>
              <a:rPr lang="pl-PL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Dołgorukowo</a:t>
            </a:r>
            <a:r>
              <a:rPr lang="pl-PL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) w Prusach Wschodnich. </a:t>
            </a: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Pobyt w niewoli Dąbrowskiego przyczynił się jednak do gruźlicy, ale dzięki sławie ojca (który był szlachcicem) był lepiej traktowany przez lekarzy. </a:t>
            </a:r>
          </a:p>
        </p:txBody>
      </p:sp>
      <p:pic>
        <p:nvPicPr>
          <p:cNvPr id="2050" name="Picture 2" descr="Franciszek Dąbrowski - obrońca Westerplatte - Gdańsk Strefa Prestiżu">
            <a:extLst>
              <a:ext uri="{FF2B5EF4-FFF2-40B4-BE49-F238E27FC236}">
                <a16:creationId xmlns:a16="http://schemas.microsoft.com/office/drawing/2014/main" id="{E08A960C-28E0-4A0B-BCDB-A3D976E6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840" y="1853248"/>
            <a:ext cx="3215148" cy="4702641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Model 3D 4" descr="Cargo Ship">
                <a:extLst>
                  <a:ext uri="{FF2B5EF4-FFF2-40B4-BE49-F238E27FC236}">
                    <a16:creationId xmlns:a16="http://schemas.microsoft.com/office/drawing/2014/main" id="{6D3D7F79-80DA-4423-82EE-D7D689FE3E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5440290"/>
                  </p:ext>
                </p:extLst>
              </p:nvPr>
            </p:nvGraphicFramePr>
            <p:xfrm rot="21150816">
              <a:off x="3179972" y="4971176"/>
              <a:ext cx="3076206" cy="2009534"/>
            </p:xfrm>
            <a:graphic>
              <a:graphicData uri="http://schemas.microsoft.com/office/drawing/2017/model3d">
                <am3d:model3d r:embed="rId3">
                  <am3d:spPr>
                    <a:xfrm rot="21150816">
                      <a:off x="0" y="0"/>
                      <a:ext cx="3076206" cy="2009534"/>
                    </a:xfrm>
                    <a:prstGeom prst="rect">
                      <a:avLst/>
                    </a:prstGeom>
                  </am3d:spPr>
                  <am3d:camera>
                    <am3d:pos x="0" y="0" z="592294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03027" d="1000000"/>
                    <am3d:preTrans dx="0" dy="-10216836" dz="-428666"/>
                    <am3d:scale>
                      <am3d:sx n="1000000" d="1000000"/>
                      <am3d:sy n="1000000" d="1000000"/>
                      <am3d:sz n="1000000" d="1000000"/>
                    </am3d:scale>
                    <am3d:rot ax="697499" ay="3952512" az="63802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8762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 3D 4" descr="Cargo Ship">
                <a:extLst>
                  <a:ext uri="{FF2B5EF4-FFF2-40B4-BE49-F238E27FC236}">
                    <a16:creationId xmlns:a16="http://schemas.microsoft.com/office/drawing/2014/main" id="{6D3D7F79-80DA-4423-82EE-D7D689FE3E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50816">
                <a:off x="3179972" y="4971176"/>
                <a:ext cx="3076206" cy="20095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57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71262A-B683-45CF-B6D0-3670EF19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2404783"/>
          </a:xfrm>
        </p:spPr>
        <p:txBody>
          <a:bodyPr/>
          <a:lstStyle/>
          <a:p>
            <a:r>
              <a:rPr lang="pl-PL" sz="3600" b="1" dirty="0">
                <a:solidFill>
                  <a:schemeClr val="accent1">
                    <a:lumMod val="50000"/>
                  </a:schemeClr>
                </a:solidFill>
              </a:rPr>
              <a:t>Kpt. </a:t>
            </a:r>
            <a:r>
              <a:rPr lang="pl-PL" b="1" u="sng" dirty="0">
                <a:solidFill>
                  <a:schemeClr val="accent1">
                    <a:lumMod val="50000"/>
                  </a:schemeClr>
                </a:solidFill>
              </a:rPr>
              <a:t>Dąbrowski </a:t>
            </a:r>
            <a:r>
              <a:rPr lang="pl-PL" sz="3200" b="1" dirty="0">
                <a:solidFill>
                  <a:schemeClr val="accent1">
                    <a:lumMod val="50000"/>
                  </a:schemeClr>
                </a:solidFill>
              </a:rPr>
              <a:t>był</a:t>
            </a:r>
            <a:r>
              <a:rPr lang="pl-PL" sz="32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d</a:t>
            </a:r>
            <a:r>
              <a:rPr lang="pl-PL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owódcą oddziału wartowniczego i zastępcą komendanta Wojskowej Składnicy Tranzytowej na Westerplatte  od grudnia 1937 do września 1939, w tym czasie: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F9FFD6A4-9361-4691-91BF-01629F847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857500"/>
            <a:ext cx="7054851" cy="18145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prowadził odprawy z dowódcami wart, zaznajamiał patrole i roty oficerskie z obiektami oraz miejscami obserwacji i podsłuchu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szkolił również żołnierzy w zakresie ochrony obiektów na trenie placówki</a:t>
            </a:r>
            <a:endParaRPr lang="pl-PL" sz="2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1026" name="Picture 2" descr="Dąbrowski, Franciszek. - WW2 Gravestone">
            <a:extLst>
              <a:ext uri="{FF2B5EF4-FFF2-40B4-BE49-F238E27FC236}">
                <a16:creationId xmlns:a16="http://schemas.microsoft.com/office/drawing/2014/main" id="{B88D2E3D-670F-4394-9E54-CA6DD7FB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72" y="2357438"/>
            <a:ext cx="3677066" cy="421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184437-6538-407D-BB95-C225B8A7C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6600" b="1" dirty="0">
                <a:solidFill>
                  <a:schemeClr val="accent1">
                    <a:lumMod val="50000"/>
                  </a:schemeClr>
                </a:solidFill>
              </a:rPr>
              <a:t>   Odznaczenia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70157F-1366-44FA-BF6B-C1059E8F2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30649"/>
            <a:ext cx="11383964" cy="50336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Order Virtuti Militari</a:t>
            </a:r>
          </a:p>
          <a:p>
            <a:pPr marL="0" indent="0">
              <a:buNone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Linux Libertine"/>
              </a:rPr>
              <a:t>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pl-PL" sz="2400" b="1" i="0" dirty="0">
              <a:solidFill>
                <a:schemeClr val="accent1">
                  <a:lumMod val="50000"/>
                </a:schemeClr>
              </a:solidFill>
              <a:effectLst/>
              <a:latin typeface="Linux Libertine"/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Linux Libertine"/>
              </a:rPr>
              <a:t>                                                                           </a:t>
            </a:r>
            <a:r>
              <a:rPr lang="pl-PL" sz="2000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Medal Dziesięciolecia                            </a:t>
            </a:r>
          </a:p>
          <a:p>
            <a:pPr marL="0" indent="0">
              <a:buNone/>
            </a:pPr>
            <a:r>
              <a:rPr lang="pl-PL" sz="2000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                                                                                      Odzyskanej Niepodległości </a:t>
            </a:r>
            <a:r>
              <a:rPr lang="pl-PL" sz="2000" b="0" i="0" dirty="0">
                <a:solidFill>
                  <a:srgbClr val="000000"/>
                </a:solidFill>
                <a:effectLst/>
                <a:latin typeface="Linux Libertine"/>
              </a:rPr>
              <a:t>                                   </a:t>
            </a:r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Krzyż Zasług </a:t>
            </a:r>
          </a:p>
          <a:p>
            <a:pPr marL="0" indent="0">
              <a:buNone/>
            </a:pP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Medal Pamiątkowy</a:t>
            </a:r>
          </a:p>
          <a:p>
            <a:pPr marL="0" indent="0">
              <a:buNone/>
            </a:pP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 za Wojnę 1918–1921                                                                                    </a:t>
            </a:r>
            <a:r>
              <a:rPr lang="pl-PL" sz="2000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Medal Zwycięstwa i Wolności 1945</a:t>
            </a:r>
            <a:endParaRPr lang="pl-PL" b="1" i="0" dirty="0">
              <a:solidFill>
                <a:schemeClr val="accent1">
                  <a:lumMod val="50000"/>
                </a:schemeClr>
              </a:solidFill>
              <a:effectLst/>
              <a:latin typeface="Linux Libertine"/>
            </a:endParaRPr>
          </a:p>
          <a:p>
            <a:pPr marL="0" indent="0">
              <a:buNone/>
            </a:pPr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                                                                                                                    </a:t>
            </a:r>
            <a:endParaRPr lang="pl-PL" sz="2000" b="1" i="0" dirty="0">
              <a:solidFill>
                <a:schemeClr val="accent1">
                  <a:lumMod val="50000"/>
                </a:schemeClr>
              </a:solidFill>
              <a:effectLst/>
              <a:latin typeface="Linux Libertine"/>
            </a:endParaRPr>
          </a:p>
          <a:p>
            <a:pPr marL="0" indent="0">
              <a:buNone/>
            </a:pPr>
            <a:endParaRPr lang="pl-PL" sz="2400" b="1" i="0" dirty="0">
              <a:solidFill>
                <a:schemeClr val="accent1">
                  <a:lumMod val="50000"/>
                </a:schemeClr>
              </a:solidFill>
              <a:effectLst/>
              <a:latin typeface="Linux Libertine"/>
            </a:endParaRPr>
          </a:p>
          <a:p>
            <a:pPr marL="0" indent="0">
              <a:buNone/>
            </a:pP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Linux Libertine"/>
              </a:rPr>
              <a:t>Medal za Odrę, Nysę, Bałtyk                                                                                 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Awers">
            <a:extLst>
              <a:ext uri="{FF2B5EF4-FFF2-40B4-BE49-F238E27FC236}">
                <a16:creationId xmlns:a16="http://schemas.microsoft.com/office/drawing/2014/main" id="{8061E0E1-2D9B-4750-AA78-DA5D636CE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" y="452718"/>
            <a:ext cx="1937422" cy="1511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wers">
            <a:extLst>
              <a:ext uri="{FF2B5EF4-FFF2-40B4-BE49-F238E27FC236}">
                <a16:creationId xmlns:a16="http://schemas.microsoft.com/office/drawing/2014/main" id="{6936ED13-BC51-4438-9AC7-A8996A92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515" y="512232"/>
            <a:ext cx="1261340" cy="310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wers">
            <a:extLst>
              <a:ext uri="{FF2B5EF4-FFF2-40B4-BE49-F238E27FC236}">
                <a16:creationId xmlns:a16="http://schemas.microsoft.com/office/drawing/2014/main" id="{CDFBB024-865F-4F50-A3C9-410758D5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6" y="2431877"/>
            <a:ext cx="14287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wers">
            <a:extLst>
              <a:ext uri="{FF2B5EF4-FFF2-40B4-BE49-F238E27FC236}">
                <a16:creationId xmlns:a16="http://schemas.microsoft.com/office/drawing/2014/main" id="{74393E42-33D0-443E-94C1-2F343CA49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42" y="2343150"/>
            <a:ext cx="14287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wers">
            <a:extLst>
              <a:ext uri="{FF2B5EF4-FFF2-40B4-BE49-F238E27FC236}">
                <a16:creationId xmlns:a16="http://schemas.microsoft.com/office/drawing/2014/main" id="{67AA3B39-DB0A-4671-A308-91B91BFD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843" y="1425863"/>
            <a:ext cx="1261340" cy="1858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wers">
            <a:extLst>
              <a:ext uri="{FF2B5EF4-FFF2-40B4-BE49-F238E27FC236}">
                <a16:creationId xmlns:a16="http://schemas.microsoft.com/office/drawing/2014/main" id="{853FCC91-A612-4AA4-9ED4-1CF3E225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83" y="1442680"/>
            <a:ext cx="1261340" cy="182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wers">
            <a:extLst>
              <a:ext uri="{FF2B5EF4-FFF2-40B4-BE49-F238E27FC236}">
                <a16:creationId xmlns:a16="http://schemas.microsoft.com/office/drawing/2014/main" id="{CBFC5C36-3195-439C-BF38-63F0B57A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03" y="4298777"/>
            <a:ext cx="1261340" cy="2384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wers">
            <a:extLst>
              <a:ext uri="{FF2B5EF4-FFF2-40B4-BE49-F238E27FC236}">
                <a16:creationId xmlns:a16="http://schemas.microsoft.com/office/drawing/2014/main" id="{2651B8A0-5A60-48DE-9663-7DC70560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36" y="4498516"/>
            <a:ext cx="1583894" cy="1985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AD4E1A-E6F5-47DB-8022-81F30666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6600" b="1" dirty="0">
                <a:solidFill>
                  <a:schemeClr val="accent1">
                    <a:lumMod val="50000"/>
                  </a:schemeClr>
                </a:solidFill>
              </a:rPr>
              <a:t>Awanse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3A93C8-46A7-43E5-B82D-F5582AB49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Podporucznik</a:t>
            </a: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– został 1 lipca 1923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pl-PL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porucznik</a:t>
            </a: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– został 1 lipca 1925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pl-PL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Kapitan</a:t>
            </a: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– 27 czerwca 1935 ze starszeństwem                                                z 1 stycznia 1935 i 111 lokatą w korpusie oficerów piechoty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pl-PL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Major</a:t>
            </a: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– został z dniem 10 sierpnia 1945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Komandor podporucznik– do 1946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pl-PL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Komandor porucznik</a:t>
            </a:r>
            <a:r>
              <a:rPr lang="pl-PL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– 1946</a:t>
            </a:r>
          </a:p>
          <a:p>
            <a:endParaRPr lang="pl-PL" dirty="0"/>
          </a:p>
        </p:txBody>
      </p:sp>
      <p:pic>
        <p:nvPicPr>
          <p:cNvPr id="1026" name="Picture 2" descr="Widziane z Biedruska. Franciszek Józef DĄBROWSKI | eBiedrusko.pl">
            <a:extLst>
              <a:ext uri="{FF2B5EF4-FFF2-40B4-BE49-F238E27FC236}">
                <a16:creationId xmlns:a16="http://schemas.microsoft.com/office/drawing/2014/main" id="{08E87ADB-ACD9-40A5-8E6B-7ECD8761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961" y="2052918"/>
            <a:ext cx="2977039" cy="47215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285348-D27C-4F68-A4BF-5231781F5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b="1" dirty="0">
                <a:solidFill>
                  <a:schemeClr val="accent1">
                    <a:lumMod val="50000"/>
                  </a:schemeClr>
                </a:solidFill>
              </a:rPr>
              <a:t>Franciszek Dąbrowski 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pracował w Nowej Hucie jako portier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C50EF1-675C-4F53-BB9C-374F4C93A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6183" y="2386013"/>
            <a:ext cx="3649053" cy="4194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Pomnik przed wjazdem do </a:t>
            </a:r>
            <a:r>
              <a:rPr lang="pl-PL" sz="2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Transbudu</a:t>
            </a:r>
            <a:r>
              <a:rPr lang="pl-PL" sz="26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w Nowej Hucie</a:t>
            </a:r>
            <a:endParaRPr lang="pl-PL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B674B3A-F41F-4193-A58E-02F8BDE6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66" y="2034241"/>
            <a:ext cx="3738562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C34930-BA9E-46E9-B283-F08644DF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718982"/>
          </a:xfrm>
        </p:spPr>
        <p:txBody>
          <a:bodyPr/>
          <a:lstStyle/>
          <a:p>
            <a:r>
              <a:rPr lang="pl-PL" b="1" u="sng" dirty="0">
                <a:solidFill>
                  <a:schemeClr val="accent1">
                    <a:lumMod val="50000"/>
                  </a:schemeClr>
                </a:solidFill>
              </a:rPr>
              <a:t>Franciszek Dąbrowski </a:t>
            </a:r>
            <a:r>
              <a:rPr lang="pl-PL" sz="3200" dirty="0">
                <a:solidFill>
                  <a:schemeClr val="accent1">
                    <a:lumMod val="50000"/>
                  </a:schemeClr>
                </a:solidFill>
              </a:rPr>
              <a:t>zmarł </a:t>
            </a:r>
            <a:r>
              <a:rPr lang="pl-PL" sz="32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24 kwietnia 1962 w Krakowie, i został pochowany na cmentarzu Rakowickim</a:t>
            </a:r>
            <a:endParaRPr lang="pl-PL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190B817-B494-4F69-B3EF-35162F636F38}"/>
              </a:ext>
            </a:extLst>
          </p:cNvPr>
          <p:cNvSpPr txBox="1"/>
          <p:nvPr/>
        </p:nvSpPr>
        <p:spPr>
          <a:xfrm>
            <a:off x="5328077" y="2106694"/>
            <a:ext cx="43731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Grób Franciszka Dąbrowskiego na </a:t>
            </a:r>
          </a:p>
          <a:p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Cmentarzu Rakowickim</a:t>
            </a:r>
          </a:p>
          <a:p>
            <a:endParaRPr lang="pl-PL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pl-PL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endParaRPr lang="pl-PL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Tablica na kamienicy</a:t>
            </a:r>
          </a:p>
          <a:p>
            <a:pPr algn="r"/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przy ul. Chopina 20</a:t>
            </a:r>
          </a:p>
          <a:p>
            <a:pPr algn="r"/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w Krakowie, upamiętniająca zamieszkiwanie</a:t>
            </a:r>
          </a:p>
          <a:p>
            <a:pPr algn="r"/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kamienicy przez</a:t>
            </a:r>
          </a:p>
          <a:p>
            <a:pPr algn="r"/>
            <a:r>
              <a:rPr lang="pl-PL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Franciszka Dąbrowskiego</a:t>
            </a:r>
          </a:p>
          <a:p>
            <a:pPr algn="r"/>
            <a:endParaRPr lang="pl-PL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/>
            <a:endParaRPr lang="pl-PL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4E0BDA6C-5FDC-4D48-958A-F96CB35B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8948" y="6186489"/>
            <a:ext cx="371476" cy="447672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1026" name="Picture 2" descr="Miejsca spoczynku partyzantów oraz ludności polski Historia i Rekonstrukcje  | spotted forum dobroni.pl">
            <a:extLst>
              <a:ext uri="{FF2B5EF4-FFF2-40B4-BE49-F238E27FC236}">
                <a16:creationId xmlns:a16="http://schemas.microsoft.com/office/drawing/2014/main" id="{EF80A217-30BD-475E-967B-E4B4069F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64">
            <a:off x="1368841" y="1624401"/>
            <a:ext cx="3804045" cy="39576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CA1D82-1FE0-4DB4-AB2A-FEFB6982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2576">
            <a:off x="344638" y="2210126"/>
            <a:ext cx="3290582" cy="43824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0E4A9AA-37D6-43EB-A9A4-2A652C89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849" y="2106694"/>
            <a:ext cx="3855015" cy="514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56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A4ADA3-F689-4479-A6A0-BA4BA719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 za oglądanie 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Symbol zastępczy zawartości 3" descr="Smiling Face With Sunglasses Emoji">
                <a:extLst>
                  <a:ext uri="{FF2B5EF4-FFF2-40B4-BE49-F238E27FC236}">
                    <a16:creationId xmlns:a16="http://schemas.microsoft.com/office/drawing/2014/main" id="{656E6777-4A4E-4155-B70D-7A5562C6C31F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02447506"/>
                  </p:ext>
                </p:extLst>
              </p:nvPr>
            </p:nvGraphicFramePr>
            <p:xfrm>
              <a:off x="2719156" y="2307859"/>
              <a:ext cx="3644084" cy="29019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44084" cy="290194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-100653" ay="1277840" az="-3657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757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Symbol zastępczy zawartości 3" descr="Smiling Face With Sunglasses Emoji">
                <a:extLst>
                  <a:ext uri="{FF2B5EF4-FFF2-40B4-BE49-F238E27FC236}">
                    <a16:creationId xmlns:a16="http://schemas.microsoft.com/office/drawing/2014/main" id="{656E6777-4A4E-4155-B70D-7A5562C6C3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9156" y="2307859"/>
                <a:ext cx="3644084" cy="2901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5" name="Model 3D 4" descr="Thumbs Up Emoji">
                <a:extLst>
                  <a:ext uri="{FF2B5EF4-FFF2-40B4-BE49-F238E27FC236}">
                    <a16:creationId xmlns:a16="http://schemas.microsoft.com/office/drawing/2014/main" id="{77E58BC9-21A0-4EA3-9D3D-69F2F7CCA5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4866613"/>
                  </p:ext>
                </p:extLst>
              </p:nvPr>
            </p:nvGraphicFramePr>
            <p:xfrm rot="1069276">
              <a:off x="5575387" y="2523543"/>
              <a:ext cx="1844828" cy="2776753"/>
            </p:xfrm>
            <a:graphic>
              <a:graphicData uri="http://schemas.microsoft.com/office/drawing/2017/model3d">
                <am3d:model3d r:embed="rId5">
                  <am3d:spPr>
                    <a:xfrm rot="1069276">
                      <a:off x="0" y="0"/>
                      <a:ext cx="1844828" cy="2776753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402217" ay="-2843774" az="-29667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4043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 3D 4" descr="Thumbs Up Emoji">
                <a:extLst>
                  <a:ext uri="{FF2B5EF4-FFF2-40B4-BE49-F238E27FC236}">
                    <a16:creationId xmlns:a16="http://schemas.microsoft.com/office/drawing/2014/main" id="{77E58BC9-21A0-4EA3-9D3D-69F2F7CCA5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69276">
                <a:off x="5575387" y="2523543"/>
                <a:ext cx="1844828" cy="2776753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 descr="SP28 Kielce - Z wizytą w Brachu">
            <a:extLst>
              <a:ext uri="{FF2B5EF4-FFF2-40B4-BE49-F238E27FC236}">
                <a16:creationId xmlns:a16="http://schemas.microsoft.com/office/drawing/2014/main" id="{B8B1962D-2FF9-4C1C-8F59-C84C59BDBB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956" y="3529013"/>
            <a:ext cx="2876269" cy="287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wórz i pobieraj animowane GIFy">
            <a:extLst>
              <a:ext uri="{FF2B5EF4-FFF2-40B4-BE49-F238E27FC236}">
                <a16:creationId xmlns:a16="http://schemas.microsoft.com/office/drawing/2014/main" id="{F7CA1E22-59AC-40EB-9834-D4AC876F6A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476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4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1EE216-F4AE-446E-A362-01DA71A46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ŹRODŁA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EE0142-8BE4-4F35-B34E-5EC730AC3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330"/>
            <a:ext cx="9863138" cy="28202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hlinkClick r:id="rId2"/>
              </a:rPr>
              <a:t>https://muzeummw.pl/zmarl-komandor-franciszek-dabrowski-bohater-westerplatte/</a:t>
            </a:r>
            <a:endParaRPr lang="pl-PL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hlinkClick r:id="rId3"/>
              </a:rPr>
              <a:t>https://pl.wikipedia.org/wiki/Franciszek_D%C4%85browski</a:t>
            </a:r>
            <a:endParaRPr lang="pl-PL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dirty="0">
                <a:hlinkClick r:id="rId4"/>
              </a:rPr>
              <a:t>https://ww2gravestone.com/people/dabrowski-franciszek/</a:t>
            </a:r>
            <a:r>
              <a:rPr lang="pl-PL" dirty="0"/>
              <a:t> </a:t>
            </a:r>
          </a:p>
        </p:txBody>
      </p:sp>
      <p:pic>
        <p:nvPicPr>
          <p:cNvPr id="4098" name="Picture 2" descr="GIF dla prezentacji Powerpoint - 100 animowanych obrazów">
            <a:extLst>
              <a:ext uri="{FF2B5EF4-FFF2-40B4-BE49-F238E27FC236}">
                <a16:creationId xmlns:a16="http://schemas.microsoft.com/office/drawing/2014/main" id="{A0694348-533A-479C-A163-C092B9D724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443162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08B0B2CD-19DE-4FE5-A59C-3B50C3586BC2}"/>
              </a:ext>
            </a:extLst>
          </p:cNvPr>
          <p:cNvGrpSpPr/>
          <p:nvPr/>
        </p:nvGrpSpPr>
        <p:grpSpPr>
          <a:xfrm>
            <a:off x="12291896" y="5543468"/>
            <a:ext cx="9720" cy="12240"/>
            <a:chOff x="12291896" y="5543468"/>
            <a:chExt cx="9720" cy="1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Pismo odręczne 9">
                  <a:extLst>
                    <a:ext uri="{FF2B5EF4-FFF2-40B4-BE49-F238E27FC236}">
                      <a16:creationId xmlns:a16="http://schemas.microsoft.com/office/drawing/2014/main" id="{D447C1C9-5B6F-48A8-B16D-3E866D7BACA4}"/>
                    </a:ext>
                  </a:extLst>
                </p14:cNvPr>
                <p14:cNvContentPartPr/>
                <p14:nvPr/>
              </p14:nvContentPartPr>
              <p14:xfrm>
                <a:off x="12291896" y="5555348"/>
                <a:ext cx="360" cy="360"/>
              </p14:xfrm>
            </p:contentPart>
          </mc:Choice>
          <mc:Fallback xmlns="">
            <p:pic>
              <p:nvPicPr>
                <p:cNvPr id="10" name="Pismo odręczne 9">
                  <a:extLst>
                    <a:ext uri="{FF2B5EF4-FFF2-40B4-BE49-F238E27FC236}">
                      <a16:creationId xmlns:a16="http://schemas.microsoft.com/office/drawing/2014/main" id="{D447C1C9-5B6F-48A8-B16D-3E866D7BACA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282896" y="554634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Pismo odręczne 10">
                  <a:extLst>
                    <a:ext uri="{FF2B5EF4-FFF2-40B4-BE49-F238E27FC236}">
                      <a16:creationId xmlns:a16="http://schemas.microsoft.com/office/drawing/2014/main" id="{C0B4774F-74F1-4213-AAC2-743D1513503A}"/>
                    </a:ext>
                  </a:extLst>
                </p14:cNvPr>
                <p14:cNvContentPartPr/>
                <p14:nvPr/>
              </p14:nvContentPartPr>
              <p14:xfrm>
                <a:off x="12291896" y="5555348"/>
                <a:ext cx="360" cy="360"/>
              </p14:xfrm>
            </p:contentPart>
          </mc:Choice>
          <mc:Fallback xmlns="">
            <p:pic>
              <p:nvPicPr>
                <p:cNvPr id="11" name="Pismo odręczne 10">
                  <a:extLst>
                    <a:ext uri="{FF2B5EF4-FFF2-40B4-BE49-F238E27FC236}">
                      <a16:creationId xmlns:a16="http://schemas.microsoft.com/office/drawing/2014/main" id="{C0B4774F-74F1-4213-AAC2-743D1513503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282896" y="554634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Pismo odręczne 11">
                  <a:extLst>
                    <a:ext uri="{FF2B5EF4-FFF2-40B4-BE49-F238E27FC236}">
                      <a16:creationId xmlns:a16="http://schemas.microsoft.com/office/drawing/2014/main" id="{BFFC7A49-C043-41B1-B385-48C9008EE856}"/>
                    </a:ext>
                  </a:extLst>
                </p14:cNvPr>
                <p14:cNvContentPartPr/>
                <p14:nvPr/>
              </p14:nvContentPartPr>
              <p14:xfrm>
                <a:off x="12301256" y="5543468"/>
                <a:ext cx="360" cy="360"/>
              </p14:xfrm>
            </p:contentPart>
          </mc:Choice>
          <mc:Fallback xmlns="">
            <p:pic>
              <p:nvPicPr>
                <p:cNvPr id="12" name="Pismo odręczne 11">
                  <a:extLst>
                    <a:ext uri="{FF2B5EF4-FFF2-40B4-BE49-F238E27FC236}">
                      <a16:creationId xmlns:a16="http://schemas.microsoft.com/office/drawing/2014/main" id="{BFFC7A49-C043-41B1-B385-48C9008EE85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292616" y="55344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2F5CF60D-DB77-4EEF-9CBF-4392F4063334}"/>
              </a:ext>
            </a:extLst>
          </p:cNvPr>
          <p:cNvGrpSpPr/>
          <p:nvPr/>
        </p:nvGrpSpPr>
        <p:grpSpPr>
          <a:xfrm>
            <a:off x="11577439" y="3526388"/>
            <a:ext cx="360" cy="360"/>
            <a:chOff x="11577439" y="352638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2052B9FC-6DBB-44CB-9401-58C5666BC0F4}"/>
                    </a:ext>
                  </a:extLst>
                </p14:cNvPr>
                <p14:cNvContentPartPr/>
                <p14:nvPr/>
              </p14:nvContentPartPr>
              <p14:xfrm>
                <a:off x="11577439" y="3526388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2052B9FC-6DBB-44CB-9401-58C5666BC0F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568439" y="351774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Pismo odręczne 14">
                  <a:extLst>
                    <a:ext uri="{FF2B5EF4-FFF2-40B4-BE49-F238E27FC236}">
                      <a16:creationId xmlns:a16="http://schemas.microsoft.com/office/drawing/2014/main" id="{ED93CB6C-7D53-4C8E-9757-D7C9B21EDAB5}"/>
                    </a:ext>
                  </a:extLst>
                </p14:cNvPr>
                <p14:cNvContentPartPr/>
                <p14:nvPr/>
              </p14:nvContentPartPr>
              <p14:xfrm>
                <a:off x="11577439" y="3526388"/>
                <a:ext cx="360" cy="360"/>
              </p14:xfrm>
            </p:contentPart>
          </mc:Choice>
          <mc:Fallback xmlns="">
            <p:pic>
              <p:nvPicPr>
                <p:cNvPr id="15" name="Pismo odręczne 14">
                  <a:extLst>
                    <a:ext uri="{FF2B5EF4-FFF2-40B4-BE49-F238E27FC236}">
                      <a16:creationId xmlns:a16="http://schemas.microsoft.com/office/drawing/2014/main" id="{ED93CB6C-7D53-4C8E-9757-D7C9B21EDA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568439" y="351774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4E69CE27-9B9B-4D32-BD37-4AD0F0666336}"/>
                  </a:ext>
                </a:extLst>
              </p14:cNvPr>
              <p14:cNvContentPartPr/>
              <p14:nvPr/>
            </p14:nvContentPartPr>
            <p14:xfrm>
              <a:off x="3780005" y="2892992"/>
              <a:ext cx="360" cy="360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4E69CE27-9B9B-4D32-BD37-4AD0F06663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71005" y="28839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90FDE990-FE90-4377-8C62-72D603DEC8C4}"/>
                  </a:ext>
                </a:extLst>
              </p14:cNvPr>
              <p14:cNvContentPartPr/>
              <p14:nvPr/>
            </p14:nvContentPartPr>
            <p14:xfrm>
              <a:off x="2617565" y="2783552"/>
              <a:ext cx="16560" cy="360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90FDE990-FE90-4377-8C62-72D603DEC8C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08565" y="2774912"/>
                <a:ext cx="34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D4F0C9C8-734D-4EC9-8931-CD0513F55298}"/>
                  </a:ext>
                </a:extLst>
              </p14:cNvPr>
              <p14:cNvContentPartPr/>
              <p14:nvPr/>
            </p14:nvContentPartPr>
            <p14:xfrm>
              <a:off x="1607045" y="2674832"/>
              <a:ext cx="65880" cy="16560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D4F0C9C8-734D-4EC9-8931-CD0513F5529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98045" y="2665832"/>
                <a:ext cx="8352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0AABA06F-72D2-4505-BC11-2897EC274B49}"/>
                  </a:ext>
                </a:extLst>
              </p14:cNvPr>
              <p14:cNvContentPartPr/>
              <p14:nvPr/>
            </p14:nvContentPartPr>
            <p14:xfrm>
              <a:off x="8898125" y="2221592"/>
              <a:ext cx="360" cy="2520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0AABA06F-72D2-4505-BC11-2897EC274B4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89125" y="2212952"/>
                <a:ext cx="18000" cy="2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8942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190</TotalTime>
  <Words>222</Words>
  <Application>Microsoft Office PowerPoint</Application>
  <PresentationFormat>Panoramiczny</PresentationFormat>
  <Paragraphs>43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Century Gothic</vt:lpstr>
      <vt:lpstr>Linux Libertine</vt:lpstr>
      <vt:lpstr>Wingdings</vt:lpstr>
      <vt:lpstr>Wingdings 3</vt:lpstr>
      <vt:lpstr>Jon</vt:lpstr>
      <vt:lpstr>Franciszek Dąbrowski</vt:lpstr>
      <vt:lpstr>Prezentacja programu PowerPoint</vt:lpstr>
      <vt:lpstr>Kpt. Dąbrowski był dowódcą oddziału wartowniczego i zastępcą komendanta Wojskowej Składnicy Tranzytowej na Westerplatte  od grudnia 1937 do września 1939, w tym czasie:</vt:lpstr>
      <vt:lpstr>   Odznaczenia</vt:lpstr>
      <vt:lpstr>Awanse </vt:lpstr>
      <vt:lpstr>Franciszek Dąbrowski pracował w Nowej Hucie jako portier </vt:lpstr>
      <vt:lpstr>Franciszek Dąbrowski zmarł 24 kwietnia 1962 w Krakowie, i został pochowany na cmentarzu Rakowickim</vt:lpstr>
      <vt:lpstr>Dziękuje za oglądanie </vt:lpstr>
      <vt:lpstr>ŹRODŁA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Franciszek Dąbrowski</dc:title>
  <dc:creator>Mandarixon</dc:creator>
  <cp:lastModifiedBy>Kasia</cp:lastModifiedBy>
  <cp:revision>8</cp:revision>
  <dcterms:created xsi:type="dcterms:W3CDTF">2021-10-28T06:02:53Z</dcterms:created>
  <dcterms:modified xsi:type="dcterms:W3CDTF">2021-11-17T08:19:37Z</dcterms:modified>
</cp:coreProperties>
</file>